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731" r:id="rId5"/>
    <p:sldId id="749" r:id="rId6"/>
    <p:sldId id="813" r:id="rId7"/>
    <p:sldId id="815" r:id="rId8"/>
    <p:sldId id="805" r:id="rId9"/>
    <p:sldId id="825" r:id="rId10"/>
    <p:sldId id="835" r:id="rId11"/>
    <p:sldId id="834" r:id="rId12"/>
    <p:sldId id="816" r:id="rId13"/>
    <p:sldId id="807" r:id="rId14"/>
    <p:sldId id="845" r:id="rId15"/>
    <p:sldId id="826" r:id="rId16"/>
    <p:sldId id="836" r:id="rId17"/>
    <p:sldId id="838" r:id="rId18"/>
    <p:sldId id="840" r:id="rId19"/>
    <p:sldId id="822" r:id="rId20"/>
    <p:sldId id="839" r:id="rId21"/>
    <p:sldId id="827" r:id="rId22"/>
    <p:sldId id="808" r:id="rId23"/>
    <p:sldId id="841" r:id="rId24"/>
    <p:sldId id="842" r:id="rId25"/>
    <p:sldId id="844" r:id="rId26"/>
    <p:sldId id="828" r:id="rId27"/>
    <p:sldId id="846" r:id="rId28"/>
    <p:sldId id="830" r:id="rId29"/>
    <p:sldId id="833" r:id="rId30"/>
    <p:sldId id="831" r:id="rId31"/>
    <p:sldId id="832" r:id="rId32"/>
  </p:sldIdLst>
  <p:sldSz cx="9144000" cy="6858000" type="screen4x3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unning Sue" initials="" lastIdx="9" clrIdx="0"/>
  <p:cmAuthor id="1" name="nwenzel" initials="" lastIdx="1" clrIdx="1"/>
  <p:cmAuthor id="2" name="Maxey Rebecca" initials="MR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33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3" autoAdjust="0"/>
    <p:restoredTop sz="78916" autoAdjust="0"/>
  </p:normalViewPr>
  <p:slideViewPr>
    <p:cSldViewPr snapToGrid="0" snapToObjects="1">
      <p:cViewPr varScale="1">
        <p:scale>
          <a:sx n="71" d="100"/>
          <a:sy n="71" d="100"/>
        </p:scale>
        <p:origin x="894" y="66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-41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32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83C0CBF-03A3-4771-9EEB-918A867E79B7}" type="datetimeFigureOut">
              <a:rPr lang="en-US"/>
              <a:pPr>
                <a:defRPr/>
              </a:pPr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1FB1B5D-FAC1-4712-948B-CC06347898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06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DC3332C-DE82-4CA9-86C6-B35EC9E6DC9E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2446" tIns="46223" rIns="92446" bIns="4622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F06A911-27CB-4640-82E0-1B97537032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18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06A911-27CB-4640-82E0-1B97537032B0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1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5703BBD9-D75F-46DE-BF10-CCC7185A3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23E2DF49-331E-4F5A-9467-6A4F548B55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Ko et al, 2006</a:t>
            </a:r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93B67E05-7851-4FC9-9802-CE8B77CBF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0C17935-CDBA-4C98-884C-AB5882EFC415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121" y="114078"/>
            <a:ext cx="7772400" cy="1470025"/>
          </a:xfrm>
        </p:spPr>
        <p:txBody>
          <a:bodyPr>
            <a:normAutofit/>
          </a:bodyPr>
          <a:lstStyle>
            <a:lvl1pPr algn="l">
              <a:defRPr sz="2400" baseline="0">
                <a:latin typeface="Futura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2915"/>
            <a:ext cx="8229600" cy="943047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bg1"/>
                </a:solidFill>
                <a:latin typeface="Futur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5962"/>
            <a:ext cx="8229600" cy="4430201"/>
          </a:xfrm>
        </p:spPr>
        <p:txBody>
          <a:bodyPr/>
          <a:lstStyle>
            <a:lvl1pPr>
              <a:defRPr>
                <a:latin typeface="Futura"/>
              </a:defRPr>
            </a:lvl1pPr>
            <a:lvl2pPr>
              <a:defRPr>
                <a:latin typeface="Futura"/>
              </a:defRPr>
            </a:lvl2pPr>
            <a:lvl3pPr>
              <a:defRPr>
                <a:latin typeface="Futura"/>
              </a:defRPr>
            </a:lvl3pPr>
            <a:lvl4pPr>
              <a:defRPr>
                <a:latin typeface="Futura"/>
              </a:defRPr>
            </a:lvl4pPr>
            <a:lvl5pPr>
              <a:defRPr>
                <a:latin typeface="Futur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8256"/>
            <a:ext cx="8229600" cy="459381"/>
          </a:xfrm>
        </p:spPr>
        <p:txBody>
          <a:bodyPr>
            <a:normAutofit/>
          </a:bodyPr>
          <a:lstStyle>
            <a:lvl1pPr algn="l">
              <a:defRPr sz="2200">
                <a:solidFill>
                  <a:schemeClr val="bg1"/>
                </a:solidFill>
                <a:latin typeface="Futur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Futura"/>
              </a:defRPr>
            </a:lvl1pPr>
            <a:lvl2pPr>
              <a:defRPr sz="2400">
                <a:latin typeface="Futura"/>
              </a:defRPr>
            </a:lvl2pPr>
            <a:lvl3pPr>
              <a:defRPr sz="2000">
                <a:latin typeface="Futura"/>
              </a:defRPr>
            </a:lvl3pPr>
            <a:lvl4pPr>
              <a:defRPr sz="1800">
                <a:latin typeface="Futura"/>
              </a:defRPr>
            </a:lvl4pPr>
            <a:lvl5pPr>
              <a:defRPr sz="1800">
                <a:latin typeface="Futur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Futura"/>
              </a:defRPr>
            </a:lvl1pPr>
            <a:lvl2pPr>
              <a:defRPr sz="2400">
                <a:latin typeface="Futura"/>
              </a:defRPr>
            </a:lvl2pPr>
            <a:lvl3pPr>
              <a:defRPr sz="2000">
                <a:latin typeface="Futura"/>
              </a:defRPr>
            </a:lvl3pPr>
            <a:lvl4pPr>
              <a:defRPr sz="1800">
                <a:latin typeface="Futura"/>
              </a:defRPr>
            </a:lvl4pPr>
            <a:lvl5pPr>
              <a:defRPr sz="1800">
                <a:latin typeface="Futur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643324D-8F21-4E52-9966-89770F464638}" type="datetimeFigureOut">
              <a:rPr lang="en-US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D840B95-6DF3-4025-BD76-4935779FB9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920868"/>
            <a:ext cx="9144000" cy="8778868"/>
          </a:xfrm>
        </p:spPr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br>
              <a:rPr lang="en-US" sz="3600" b="1" dirty="0">
                <a:latin typeface="Arial" pitchFamily="34" charset="0"/>
                <a:cs typeface="Arial" pitchFamily="34" charset="0"/>
              </a:rPr>
            </a:br>
            <a:br>
              <a:rPr lang="en-US" sz="3600" b="1" dirty="0">
                <a:latin typeface="Arial" pitchFamily="34" charset="0"/>
                <a:cs typeface="Arial" pitchFamily="34" charset="0"/>
              </a:rPr>
            </a:br>
            <a:br>
              <a:rPr lang="en-US" sz="3600" b="1" dirty="0">
                <a:latin typeface="Arial" pitchFamily="34" charset="0"/>
                <a:cs typeface="Arial" pitchFamily="34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Case for a Threshold</a:t>
            </a:r>
            <a:br>
              <a:rPr lang="en-US" sz="3600" b="1" dirty="0">
                <a:latin typeface="Arial" pitchFamily="34" charset="0"/>
                <a:cs typeface="Arial" pitchFamily="34" charset="0"/>
              </a:rPr>
            </a:br>
            <a:br>
              <a:rPr lang="en-US" sz="3600" b="1" dirty="0"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Bennett S. Greenspan, MD, MS, FACNM, FACR, FSNMMI, FAAPM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 Past President, SNMMI</a:t>
            </a:r>
            <a:br>
              <a:rPr lang="en-US" sz="3600" dirty="0">
                <a:latin typeface="Arial" pitchFamily="34" charset="0"/>
                <a:cs typeface="Arial" pitchFamily="34" charset="0"/>
              </a:rPr>
            </a:br>
            <a:br>
              <a:rPr lang="en-US" sz="3600" dirty="0">
                <a:latin typeface="Arial" pitchFamily="34" charset="0"/>
                <a:cs typeface="Arial" pitchFamily="34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 &amp; HPS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of Radiation Response Models to Low Dose Protection Standards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Tri-Cities, Washington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October 2, 2018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05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F892-CF16-4818-A83F-0EF43515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12AA7-7160-48F0-9EEE-09ED5384A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Everything has a threshold – drugs, vitamins, trace metals, other chemicals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 is a natural entity of the environment, why should radiation be different?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dose radiation is beneficial, and high dose is harmful, there must exist a threshold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13961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4BE8-744A-41B8-96EE-FB1F9A33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18379-85CF-47B2-AFC3-AEFBC995F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thresholds for deterministic effects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dose              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Pancytopenia                      20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Sterility, men (temporary)  15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Sterility, women                   6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Cataracts                              7.5 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Ref: Sanders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DD6-CC49-4850-B74C-23EDF879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EE26-B187-4BD3-A95B-83A10080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Non-human data –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Beagle dogs that inhaled plutonium dioxide – threshold of approximately 150 - 400 mSv (15-40 rem)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Fisher and Weller, Health Phys. 99(3):357-362, 2010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Mutations in fruit flies – threshold of 500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mGy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(50 rad). Mutation rate similar to unexposed fruit flies.</a:t>
            </a:r>
          </a:p>
        </p:txBody>
      </p:sp>
    </p:spTree>
    <p:extLst>
      <p:ext uri="{BB962C8B-B14F-4D97-AF65-F5344CB8AC3E}">
        <p14:creationId xmlns:p14="http://schemas.microsoft.com/office/powerpoint/2010/main" val="902770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F6DA-18A3-4FA1-9903-F8C938AE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4AD2B-84E5-4362-84DC-65CFFBCCF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Fisher and Weller, Health Phys. 99(3):357-362, 2010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172DB-5311-4E1E-A690-CF10D502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68" y="1620982"/>
            <a:ext cx="5658128" cy="39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2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07EE-1E09-4A17-AC00-CBDC5823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4918-CE6F-406F-8922-F48C3FAF3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5962"/>
            <a:ext cx="8229600" cy="4697911"/>
          </a:xfrm>
        </p:spPr>
        <p:txBody>
          <a:bodyPr/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Courtesy of Mohan Doss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B9951-D9B6-4DD0-A848-C5F66FEE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150" y="1721653"/>
            <a:ext cx="3405905" cy="42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9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F974-51AD-4E02-94ED-0B13809E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BA347-163A-448A-B791-1FF171B61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Thresholds for carcinogenesis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of human fibroblasts – threshold of approximately 20 rem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cancers following radiation therapy – latent period minimum approximately 5-8 years, threshold at least 2-2.5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(200-250 rem), it may be  as high as 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(500 rem)</a:t>
            </a:r>
          </a:p>
        </p:txBody>
      </p:sp>
    </p:spTree>
    <p:extLst>
      <p:ext uri="{BB962C8B-B14F-4D97-AF65-F5344CB8AC3E}">
        <p14:creationId xmlns:p14="http://schemas.microsoft.com/office/powerpoint/2010/main" val="17988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F657-180B-445A-A32F-598E6C76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44780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Neoplastic transformation of human fibroblasts dips below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bkgd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frequency at low doses                                                       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 et al, 2006  </a:t>
            </a:r>
            <a:endParaRPr lang="en-US" sz="1300" dirty="0"/>
          </a:p>
        </p:txBody>
      </p:sp>
      <p:pic>
        <p:nvPicPr>
          <p:cNvPr id="77827" name="Content Placeholder 3">
            <a:extLst>
              <a:ext uri="{FF2B5EF4-FFF2-40B4-BE49-F238E27FC236}">
                <a16:creationId xmlns:a16="http://schemas.microsoft.com/office/drawing/2014/main" id="{24D98FEC-2C0D-4F84-A0A7-141379DC6E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0169" y="1914698"/>
            <a:ext cx="7451819" cy="3988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421618-EF77-4B44-9ED6-ABBF0A14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31" y="1659872"/>
            <a:ext cx="7542494" cy="431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8872-5361-4D00-8CB4-85983B4A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D0C-1D9A-41E5-B5F5-A077E9ACC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5962"/>
            <a:ext cx="8229600" cy="4704838"/>
          </a:xfrm>
        </p:spPr>
        <p:txBody>
          <a:bodyPr/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Courtesy of Mohan Doss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B2B35-E2C0-4121-90CF-B7E624F5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26" y="1695962"/>
            <a:ext cx="4476838" cy="42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F974-51AD-4E02-94ED-0B13809E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Threshold/Hormesis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BA347-163A-448A-B791-1FF171B61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Thresholds for carcinogenesis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power workers – no increase in mortality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shipyard workers – 8 mSv (800 mrem) – 24% lower mortality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Plutonium workers (Manhattan Project) – decreased cancer incidence and mortality</a:t>
            </a:r>
          </a:p>
        </p:txBody>
      </p:sp>
    </p:spTree>
    <p:extLst>
      <p:ext uri="{BB962C8B-B14F-4D97-AF65-F5344CB8AC3E}">
        <p14:creationId xmlns:p14="http://schemas.microsoft.com/office/powerpoint/2010/main" val="129805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CD53-76B6-457B-A97F-AA100838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B2AB-F3CB-4D82-9618-30D657C3B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 bomb survivor data – threshold of up to approximately 700 mSv (70 rem)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Doss Dose Response 2013 Nov; 11(4):495-512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 bomb survivors – threshold for solid cancers  approximately 200 mSv (20 rem)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Ozasa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2012, 2013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38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Disclosure 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financial interest, arrangement or affiliation, including receipt of honoraria or expenses from a commercial organization, that could have a direct impact in the subject matter of my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0862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8469-43B8-4EE1-9F83-3DED87C5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260F8-DCDE-4ABE-A83F-BC8B9AA29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5962"/>
            <a:ext cx="8229600" cy="4753329"/>
          </a:xfrm>
        </p:spPr>
        <p:txBody>
          <a:bodyPr/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Ozasa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al, 2012,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9063F-538C-454C-9267-117DDA85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6" y="1625371"/>
            <a:ext cx="5507182" cy="43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3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4DC4-B48D-459E-BAC1-3B90EAA3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E6D2D-4514-445B-88FA-C51ECBF2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Ozasa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al, 2012, 2013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8C540-0C36-4296-B996-46DD6A2B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73" y="1788093"/>
            <a:ext cx="3248891" cy="37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8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4425-8F8A-4879-AB8C-ED1E643E4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 for all solid cancer mortality in atom bomb survivors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8BFF8-6E69-4884-B23E-F899A7ED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5962"/>
            <a:ext cx="8229600" cy="4718693"/>
          </a:xfrm>
        </p:spPr>
        <p:txBody>
          <a:bodyPr/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Doss Dose Response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F0EB6-2BF1-41D7-B11D-F1B3D636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890" y="1635574"/>
            <a:ext cx="4717473" cy="42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6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C550-05A4-4AE5-B9D5-07070CCA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9DC2E-8302-4998-AD49-DB18F3E84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who live in high background areas – no increase in cancer rate. In some areas, rates are lower.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Fluoroscopy of Canadian TB patients – no increase in breast cancer below 550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mGy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(55 rem)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Hyperthyroid patients treated with I-131 – no increased risk of thyroid cancer, other solid malignancies, or leukemia.                                 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Saenger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JAMA, 1968; 205(12): 855-862</a:t>
            </a:r>
          </a:p>
        </p:txBody>
      </p:sp>
    </p:spTree>
    <p:extLst>
      <p:ext uri="{BB962C8B-B14F-4D97-AF65-F5344CB8AC3E}">
        <p14:creationId xmlns:p14="http://schemas.microsoft.com/office/powerpoint/2010/main" val="10308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1DE6-9A25-4BC1-8F98-F59C917A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3442-58C0-46DB-A0A6-386ABA2A1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Courtesy of Mohan Doss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5554B-A5BC-4EA2-9B60-9EE9A8EB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29" y="1642662"/>
            <a:ext cx="5754480" cy="39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00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C28-DBEE-4016-8B16-D2D0DE8E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2F33A-3C21-4FBA-B129-9E4E42B0F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Thyroid cancer patients treated with I-131 – no increase in solid tumors, slightly increased risk of leukemia above total administered activity of 600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(22.2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Radium dial painters – no increased risk of osteogenic sarcoma below 10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(1000 rad) </a:t>
            </a:r>
          </a:p>
        </p:txBody>
      </p:sp>
    </p:spTree>
    <p:extLst>
      <p:ext uri="{BB962C8B-B14F-4D97-AF65-F5344CB8AC3E}">
        <p14:creationId xmlns:p14="http://schemas.microsoft.com/office/powerpoint/2010/main" val="2945127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6DBC-0BED-4D0E-A68C-532B97DF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517F-3A85-47CD-B8B7-371829FD2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Threshold: radium dial painters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7A670-5169-4094-BC3F-3B365AFA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967" y="2089639"/>
            <a:ext cx="4957941" cy="48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14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3A05-21C3-4A13-8C54-8D8AF6A5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49C4-AE62-42BD-AA75-FF80B5674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principles – behavior of radiation as a toxic substance is similar to other toxic substances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dose radiation is beneficial, and high dose is harmful, therefore a threshold between them must exist.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Thresholds for deterministic effects are known.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330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F463-BECB-4135-8EB3-EA106D12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92E68-4367-4EF8-B234-F12423645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Conclusions, continued: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Thresholds for development of carcinogenesis are identified.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tumors exhibit different thresholds.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Thresholds in humans probably range from (0.15 – 0.70 mSv (15 – 70 rem).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appears reasonable that all low dose radiation effects have a threshold.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3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4F5A-1A3E-4D63-8DE5-2F51DB0B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 – LNT is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B8D6-BC88-4978-910D-5DA3F880D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No-Threshold hypothesis (LNT) is wrong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LNT claims cancer risk extends down to zero. But there has never been evidence to show increased risk below 100 mSv (10 rem) and probably 200 mSv (20 rem).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or not low-dose damage is linearly proportional to dose, the defense response is nonlinear. DNA repair involves &gt;150 genes, antioxidant production, apoptosis, bystander effects, and immune system response.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LNT excludes evolutionary biology. There are differing responses to high-dose vs. low-dose exposure.</a:t>
            </a:r>
          </a:p>
        </p:txBody>
      </p:sp>
    </p:spTree>
    <p:extLst>
      <p:ext uri="{BB962C8B-B14F-4D97-AF65-F5344CB8AC3E}">
        <p14:creationId xmlns:p14="http://schemas.microsoft.com/office/powerpoint/2010/main" val="280893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9C66E-1E0B-44D3-9110-ADA33CE5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 – LNT is Wrong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BBAE2-BFF4-4C6C-8E73-0E73F55AC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5962"/>
            <a:ext cx="8229600" cy="474640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LNT assumes radiation damage and associated cancer risk accumulate throughout life. – Not true, as this ignores repair of DNA damage as well as cellular turnover and elimination.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LNT assumes radiation induced-risk is independent of dose rate. Not true – radiation therapy is based on different responses due to different dose rates.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LNT assumes a single mutation will lead to cancer. – Not true. Development of malignancy requires multiple mutations and deficiencies of the body’s defense mechanisms as well as immune system failure.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No evidence of harm with higher background rates, up to at least 260 mSv (26 rem).</a:t>
            </a:r>
          </a:p>
        </p:txBody>
      </p:sp>
    </p:spTree>
    <p:extLst>
      <p:ext uri="{BB962C8B-B14F-4D97-AF65-F5344CB8AC3E}">
        <p14:creationId xmlns:p14="http://schemas.microsoft.com/office/powerpoint/2010/main" val="40547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0BDA-DE49-4648-B19C-74B9B906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 – Radiation Hormesis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FEB4-BC2B-4A0A-BA50-780E7F9D0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 hormesis is real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substances - drugs, vitamins, trace metals, are beneficial at low levels but toxic at high levels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 bomb survivors – exposures at 0.5-1.5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(50-150 rem) – less nonmalignant disease; Leukemia – hormesis with threshold of 500 mSv (50 rem)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 risk is below baseline at approximately 0.15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weighted colon dose</a:t>
            </a:r>
          </a:p>
        </p:txBody>
      </p:sp>
    </p:spTree>
    <p:extLst>
      <p:ext uri="{BB962C8B-B14F-4D97-AF65-F5344CB8AC3E}">
        <p14:creationId xmlns:p14="http://schemas.microsoft.com/office/powerpoint/2010/main" val="77674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8216-ACC0-487C-8B42-B67DEF26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 - Hormesis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DFAA-A136-488F-B5BE-ACCEA43C2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5962"/>
            <a:ext cx="8229600" cy="4628638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Fluoroscopy of Canadian TB patients with doses of 50-300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mGy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(5-30 rad) – 1/3 less breast cancer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Fluoroscopy of Massachusetts TB patients (mean dose 0.61-1.12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[61-112 rem]) had markedly less mortality from lung cancer, compared to unexposed controls. However, breast cancer was increased (mean dose 0.54-0.96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[54-96 rem])                                  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Davis, et al, Cancer Research 49: 6130-6136, 1989</a:t>
            </a:r>
          </a:p>
        </p:txBody>
      </p:sp>
    </p:spTree>
    <p:extLst>
      <p:ext uri="{BB962C8B-B14F-4D97-AF65-F5344CB8AC3E}">
        <p14:creationId xmlns:p14="http://schemas.microsoft.com/office/powerpoint/2010/main" val="267939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A928-363D-4DEE-9D56-99384D43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 - Hormesis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37C8-2441-49EA-A34D-B26B52D0D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Protracted exposure of low level  radiation &lt;2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 rem) does not increase risk of lung cancer.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natural incidence of lung cancer is actually reduced.</a:t>
            </a:r>
          </a:p>
          <a:p>
            <a:endParaRPr lang="en-US" dirty="0"/>
          </a:p>
          <a:p>
            <a:r>
              <a:rPr lang="en-US" sz="1600" dirty="0"/>
              <a:t>Ref: Rossi, </a:t>
            </a:r>
            <a:r>
              <a:rPr lang="en-US" sz="1600" dirty="0" err="1"/>
              <a:t>Zaider</a:t>
            </a:r>
            <a:r>
              <a:rPr lang="en-US" sz="1600" dirty="0"/>
              <a:t>, </a:t>
            </a:r>
            <a:r>
              <a:rPr lang="en-US" sz="1600" dirty="0" err="1"/>
              <a:t>Radiat</a:t>
            </a:r>
            <a:r>
              <a:rPr lang="en-US" sz="1600" dirty="0"/>
              <a:t> Environ </a:t>
            </a:r>
            <a:r>
              <a:rPr lang="en-US" sz="1600" dirty="0" err="1"/>
              <a:t>Biophys</a:t>
            </a:r>
            <a:r>
              <a:rPr lang="en-US" sz="1600" dirty="0"/>
              <a:t> 1997 Jun;36(2):85-88</a:t>
            </a:r>
          </a:p>
        </p:txBody>
      </p:sp>
    </p:spTree>
    <p:extLst>
      <p:ext uri="{BB962C8B-B14F-4D97-AF65-F5344CB8AC3E}">
        <p14:creationId xmlns:p14="http://schemas.microsoft.com/office/powerpoint/2010/main" val="325409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8216-ACC0-487C-8B42-B67DEF26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 - Hormesis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DFAA-A136-488F-B5BE-ACCEA43C2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5962"/>
            <a:ext cx="8229600" cy="4628638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power workers (over 400,000, 154 facilities, 15 countries) decreased risk of malignancy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incident – individuals with exposures of 0.04, 0.12 and 0.5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(4, 12 and 50 rem) – less cancer than individuals not exposed. At 0.5 mSv (50 rem) cancer mortality was 29% less than controls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7200 Taiwan apt dwellers exposed to 48 mSv – fewer cancers than unexposed controls</a:t>
            </a:r>
          </a:p>
        </p:txBody>
      </p:sp>
    </p:spTree>
    <p:extLst>
      <p:ext uri="{BB962C8B-B14F-4D97-AF65-F5344CB8AC3E}">
        <p14:creationId xmlns:p14="http://schemas.microsoft.com/office/powerpoint/2010/main" val="236461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5B47-8EE8-43E3-8421-DEC347ED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for a Threshold - Hormesis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9080-906F-4FCF-BD48-72E63374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 hormesis is real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Chronic exposure to low dose ionizing radiation induces DNA damage response, accumulated DNA damage only occurred in more highly exposed subjects; =&gt; suggestive of radiation hormesis.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Gaetani et al.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 Med 2018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10.1136/oemed-2018-105094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Derived standardized mortality rates for cancer and circulatory disease in French nuclear works are &lt;1, suggestive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hormetic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effects/adaptive response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Scott B Dose Response 2018 Apr-Jun; 16(2): 1559325818778702 online 2018 May 28.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10.1177/ 1559325818778702</a:t>
            </a:r>
          </a:p>
        </p:txBody>
      </p:sp>
    </p:spTree>
    <p:extLst>
      <p:ext uri="{BB962C8B-B14F-4D97-AF65-F5344CB8AC3E}">
        <p14:creationId xmlns:p14="http://schemas.microsoft.com/office/powerpoint/2010/main" val="2347485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F429A75C26F54B893F42CADF585634" ma:contentTypeVersion="4" ma:contentTypeDescription="Create a new document." ma:contentTypeScope="" ma:versionID="de3b9f98a2ba94a7d6667649bae15eeb">
  <xsd:schema xmlns:xsd="http://www.w3.org/2001/XMLSchema" xmlns:xs="http://www.w3.org/2001/XMLSchema" xmlns:p="http://schemas.microsoft.com/office/2006/metadata/properties" xmlns:ns2="ccb9ae7d-2c4f-4fc4-959a-06ca68275489" targetNamespace="http://schemas.microsoft.com/office/2006/metadata/properties" ma:root="true" ma:fieldsID="05e59233bb2b6241f79a54b523017300" ns2:_="">
    <xsd:import namespace="ccb9ae7d-2c4f-4fc4-959a-06ca6827548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b9ae7d-2c4f-4fc4-959a-06ca682754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FDC154-C9AB-4203-972D-62C4286B573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cb9ae7d-2c4f-4fc4-959a-06ca68275489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221D063-7315-48DC-A1BD-A9F3D75E26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13F087-6300-4C48-BE88-7DF4288E71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b9ae7d-2c4f-4fc4-959a-06ca68275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19720</TotalTime>
  <Words>1283</Words>
  <Application>Microsoft Office PowerPoint</Application>
  <PresentationFormat>On-screen Show (4:3)</PresentationFormat>
  <Paragraphs>195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Futura</vt:lpstr>
      <vt:lpstr>Futura Medium</vt:lpstr>
      <vt:lpstr>Times New Roman</vt:lpstr>
      <vt:lpstr>Office Theme</vt:lpstr>
      <vt:lpstr>   The Case for a Threshold  Bennett S. Greenspan, MD, MS, FACNM, FACR, FSNMMI, FAAPM Immediate Past President, SNMMI  ANS &amp; HPS  Applicability of Radiation Response Models to Low Dose Protection Standards  Tri-Cities, Washington   October 2, 2018</vt:lpstr>
      <vt:lpstr>Disclosure </vt:lpstr>
      <vt:lpstr>Case for a Threshold – LNT is Wrong</vt:lpstr>
      <vt:lpstr>Case for a Threshold – LNT is Wrong</vt:lpstr>
      <vt:lpstr>Case for a Threshold – Radiation Hormesis</vt:lpstr>
      <vt:lpstr>Case for a Threshold - Hormesis</vt:lpstr>
      <vt:lpstr>Case for a Threshold - Hormesis</vt:lpstr>
      <vt:lpstr>Case for a Threshold - Hormesis</vt:lpstr>
      <vt:lpstr>Case for a Threshold - Hormesis</vt:lpstr>
      <vt:lpstr>Case for a Threshold</vt:lpstr>
      <vt:lpstr>Case for a Threshold</vt:lpstr>
      <vt:lpstr>Case for a Threshold</vt:lpstr>
      <vt:lpstr> Case for a Threshold</vt:lpstr>
      <vt:lpstr>Case for a Threshold</vt:lpstr>
      <vt:lpstr>Case for a Threshold</vt:lpstr>
      <vt:lpstr>   Neoplastic transformation of human fibroblasts dips below bkgd frequency at low doses                                                        Ko et al, 2006  </vt:lpstr>
      <vt:lpstr>Case for a Threshold</vt:lpstr>
      <vt:lpstr>Case for a Threshold/Hormesis</vt:lpstr>
      <vt:lpstr>Case for a Threshold</vt:lpstr>
      <vt:lpstr>Case for a Threshold</vt:lpstr>
      <vt:lpstr>Case for a Threshold</vt:lpstr>
      <vt:lpstr>ERR for all solid cancer mortality in atom bomb survivors</vt:lpstr>
      <vt:lpstr>Case for a Threshold</vt:lpstr>
      <vt:lpstr>Case for a Threshold</vt:lpstr>
      <vt:lpstr> Case for a Threshold</vt:lpstr>
      <vt:lpstr>Case for a Threshold</vt:lpstr>
      <vt:lpstr>Case for a Threshold</vt:lpstr>
      <vt:lpstr>Case for a Threshold</vt:lpstr>
    </vt:vector>
  </TitlesOfParts>
  <Company>snm.org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SNM</dc:creator>
  <cp:lastModifiedBy>Steve Baker</cp:lastModifiedBy>
  <cp:revision>883</cp:revision>
  <cp:lastPrinted>2017-04-11T19:55:42Z</cp:lastPrinted>
  <dcterms:created xsi:type="dcterms:W3CDTF">2012-08-28T19:12:40Z</dcterms:created>
  <dcterms:modified xsi:type="dcterms:W3CDTF">2018-10-02T13:53:08Z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0x01010043F429A75C26F54B893F42CADF585634</vt:lpwstr>
  </property>
</Properties>
</file>